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97" r:id="rId2"/>
    <p:sldMasterId id="2147483684" r:id="rId3"/>
  </p:sldMasterIdLst>
  <p:sldIdLst>
    <p:sldId id="278" r:id="rId4"/>
    <p:sldId id="263" r:id="rId5"/>
    <p:sldId id="258" r:id="rId6"/>
    <p:sldId id="264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3" r:id="rId18"/>
    <p:sldId id="277" r:id="rId19"/>
    <p:sldId id="28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3"/>
    <p:restoredTop sz="96197"/>
  </p:normalViewPr>
  <p:slideViewPr>
    <p:cSldViewPr snapToGrid="0">
      <p:cViewPr>
        <p:scale>
          <a:sx n="90" d="100"/>
          <a:sy n="90" d="100"/>
        </p:scale>
        <p:origin x="28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0301" y="-129816"/>
            <a:ext cx="6654330" cy="6987816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7668801" y="-59634"/>
            <a:ext cx="45719" cy="69878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937" y="1155091"/>
            <a:ext cx="5518066" cy="2595641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937" y="4781937"/>
            <a:ext cx="5518066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4877" y="17077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8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7944-8BED-92E4-6175-192050045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99CF-25E4-4D0B-46D1-75A2A73C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1C2FC-BEA4-8EAF-5CBD-BD65151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287A-48DF-5A46-8BE3-2475CE57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A09A-1A3A-DC4F-1719-CF8F66FE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83A-B977-B5CE-187A-449C7F3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0985-EE66-D274-D940-FAFA75D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BC2E-4B97-4A99-A660-D116F44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B83C-D06C-E09B-C7F9-D34F0A89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EC4B-5A81-F111-D3BE-144E34D9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777-7991-1DBC-ABF3-30EAF03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B50F-47B0-52EB-EA61-85AA9CC9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925-EFDA-AEF7-FE24-ABDB7994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6DE9-5928-88F1-5E2D-6AEFA3D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CE4F-F443-B931-A04E-16499F6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196-1ADE-46E6-4FFF-1F463D15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69D-8C7D-38FD-D4C2-964B147B9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0DF39-76D9-CC34-3B89-DD6FA307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1C4B7-8206-6B27-C3B0-495CC682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37D99-7419-5C0D-7978-2F53B2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D888A-BBB3-7BFC-C63E-48F04B8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79F9-8E33-AC98-2112-1E9CBC9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2346-2AC8-30B2-50E0-BDC111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FE40-1C76-6BAD-AF67-2CEAB862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8F7C-0BC8-F931-B8D1-534DCF22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F6818-2AC3-F931-A0F7-5CAFB371C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2D6F-1F44-3808-719B-E278C90A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D69F6-2D33-6E7A-9BDA-3A10402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8546C-4DA5-9209-B761-5AE2412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820E-2525-DA30-FE45-4D2E240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82D8-B7A8-CBCE-85FD-51D42C19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D23D-079C-43CE-4A69-306E0CA4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65D9-2F80-FC33-B7CA-E8E6A3E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6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193B-B285-46C0-6F20-3E0C8356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1543-8293-D23E-D0E9-ACB801F6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BEFC-EA60-63B8-D679-95F828E2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441773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5431383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25" y="365553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31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252" y="302777"/>
            <a:ext cx="37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6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0C88-AE7F-7BC0-A96B-99DA999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2622-2411-B719-3661-E9B2A60D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C1ED3-2712-B083-78FC-DDFED30E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7DFA3-5586-8AD3-9907-CEEA47CE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8A04-C127-1AB2-81E2-F5CBC669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F85B-3345-9AAB-18AA-68E6A704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7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3078-7E32-85F3-7D64-14CADD8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298-5655-6ED6-CC82-9AC91E8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27E6-F3DD-E94C-D774-6851CB18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9AEC7-585A-A091-3AB4-E6640B9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56E2-60BB-A05E-3F3A-0B0850E6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5200-BF82-9A06-D4C3-2D4263B1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5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D29-8D8A-8D54-5F3B-DD738E2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BAF6-17D2-E968-3858-70B6DC770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262F-1FF4-FCDC-C726-DF6EC41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3EAE-0C52-B9FA-1C90-CF05980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CC98-BC0A-6D73-912E-7E05B245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8A58-5DE6-CC21-B17C-EFD634807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0E25-56FE-4E3D-344A-FFC7D623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63CC-CC08-ED1E-DE52-2E1581A6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B68F-43A1-DF54-2458-3ACF6FAD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5CD3-4294-606B-88AD-533C7705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5647" y="0"/>
            <a:ext cx="7430665" cy="42862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8330595" y="1"/>
            <a:ext cx="45719" cy="428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922" y="1685915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388" y="482842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396" y="1476908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0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520261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93" y="665178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48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7" y="498347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651656" y="27651"/>
            <a:ext cx="3980512" cy="80640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95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89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2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2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4319" y="3229"/>
            <a:ext cx="5942477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835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239314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003946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850" y="288300"/>
            <a:ext cx="7937818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849" y="1190581"/>
            <a:ext cx="7937819" cy="467419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5558" y="288300"/>
            <a:ext cx="3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5329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1" r:id="rId4"/>
    <p:sldLayoutId id="2147483680" r:id="rId5"/>
    <p:sldLayoutId id="2147483696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3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12461-5595-F46A-6FB5-0729ADCD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FEC6-BFEE-837A-ED9B-C9DCB19B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426-7490-2DBB-5F79-4CE4096C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787D-4E4E-C378-3C35-F56A8FC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8BE6-104A-4A37-21EE-DABBEF428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8075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hyperlink" Target="https://github.com/NMBKA-Cbeeks/colony_trending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B3FA-47E0-EB92-E0B1-1ED1E5088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Characterizing Honeybee Colony Dynamics Using Data Analytics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0FFA-BCC6-4D89-5011-7947A7F96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Kurt B. Ferreira, Ph.D.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E345-7E36-B17D-1214-4D93888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20" y="3429000"/>
            <a:ext cx="454928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A9D48-9CAD-2609-1907-7B5767DB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20" y="0"/>
            <a:ext cx="4549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Two+ weeks of weight data from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 occurred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Burn rate: 9/23 – 9/27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082111"/>
            <a:ext cx="3726802" cy="541659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components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Trend over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forager force departure and return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Termed “seasonal trend”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Use seasonal deconvolve methods to separate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hive drying, consuming and acquiring nectar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72D30-392A-9AF7-65F4-1978F21B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54" y="4070310"/>
            <a:ext cx="2788453" cy="2091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664001"/>
            <a:ext cx="3726802" cy="48347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Assumes bee weights 0.11 grams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drone weight (0.2 grams)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diurnal weight changes due to water absorption/evaporation in wood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Does not account for bee death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Model can be modified to account for above, TBD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“Detrended”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02A8-BE10-C526-2FA2-7B978C81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932" y="4070310"/>
            <a:ext cx="2788453" cy="2091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4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117 0.2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13932 -0.45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10" y="-2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74 L 0.12643 -0.4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736032"/>
            <a:ext cx="3726802" cy="438150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 force peaks at ~8K bees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Possibility of undercounting foragers as drones weight twice that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Dips still unexplained, may be due to </a:t>
            </a:r>
            <a:r>
              <a:rPr lang="en-US" dirty="0" err="1"/>
              <a:t>iassumptions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Active Foragers in Early fall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682A-685C-C008-F4C2-73FAA47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3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 occurred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Confinement: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r>
              <a:rPr lang="en-US" dirty="0"/>
              <a:t>Use simple polynomial regression for each interval separately.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Quantifying Weight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 ”Burn” Rate and Robbing Weight Changes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Consumption during confinement: -0.38 </a:t>
            </a:r>
            <a:r>
              <a:rPr lang="en-US" dirty="0" err="1"/>
              <a:t>lbs</a:t>
            </a:r>
            <a:r>
              <a:rPr lang="en-US" dirty="0"/>
              <a:t> / 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609850" y="2927350"/>
            <a:ext cx="3892549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Acquisition during robbing event: 5.46lbs /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665913" y="2924374"/>
            <a:ext cx="3900486" cy="2925365"/>
          </a:xfrm>
        </p:spPr>
      </p:pic>
    </p:spTree>
    <p:extLst>
      <p:ext uri="{BB962C8B-B14F-4D97-AF65-F5344CB8AC3E}">
        <p14:creationId xmlns:p14="http://schemas.microsoft.com/office/powerpoint/2010/main" val="407894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611" b="6611"/>
          <a:stretch/>
        </p:blipFill>
        <p:spPr>
          <a:xfrm>
            <a:off x="5434319" y="3229"/>
            <a:ext cx="594247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246751"/>
            <a:ext cx="3726802" cy="1137589"/>
          </a:xfrm>
        </p:spPr>
        <p:txBody>
          <a:bodyPr/>
          <a:lstStyle/>
          <a:p>
            <a:r>
              <a:rPr lang="en-US" dirty="0"/>
              <a:t>Ongoing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609424"/>
            <a:ext cx="3726802" cy="500182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work, more data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year of data needed for significant 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colonies and separate genetics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with external metrics (precipitation, sunshine hours,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to monitor vendor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0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460D97-4939-3F6D-5BDC-97F9E8ED6B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509" r="17509"/>
          <a:stretch>
            <a:fillRect/>
          </a:stretch>
        </p:blipFill>
        <p:spPr>
          <a:xfrm>
            <a:off x="5431536" y="0"/>
            <a:ext cx="5989490" cy="69128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ECD5D-690B-45E9-483B-8FF0B824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4"/>
            <a:ext cx="3726802" cy="6544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B18AE-F40E-CD24-7651-C96A8BC05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00182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IoT-based hive monitoring are growing in popularity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machine learning and data analytic methods have the potential to aid in understanding this vast monitoring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initial work, we show how signal detrending can be used to determine a colonies foraging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show that robbing can increase weights by ~5.5 </a:t>
            </a:r>
            <a:r>
              <a:rPr lang="en-US" dirty="0" err="1"/>
              <a:t>lbs</a:t>
            </a:r>
            <a:r>
              <a:rPr lang="en-US" dirty="0"/>
              <a:t> per day </a:t>
            </a:r>
            <a:r>
              <a:rPr lang="en-US"/>
              <a:t>and a </a:t>
            </a:r>
            <a:r>
              <a:rPr lang="en-US" dirty="0"/>
              <a:t>confined fall-sized colony can consume ~0.5 </a:t>
            </a:r>
            <a:r>
              <a:rPr lang="en-US" dirty="0" err="1"/>
              <a:t>lbs</a:t>
            </a:r>
            <a:r>
              <a:rPr lang="en-US" dirty="0"/>
              <a:t> per day of honey.</a:t>
            </a:r>
          </a:p>
          <a:p>
            <a:endParaRPr lang="en-US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45979C69-F961-B4F7-EF2C-514DC59A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7" r="5977"/>
          <a:stretch>
            <a:fillRect/>
          </a:stretch>
        </p:blipFill>
        <p:spPr>
          <a:xfrm>
            <a:off x="4059702" y="184892"/>
            <a:ext cx="1023098" cy="1180720"/>
          </a:xfrm>
          <a:prstGeom prst="rect">
            <a:avLst/>
          </a:prstGeo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779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Detrended Weight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Trend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9850" y="2927350"/>
            <a:ext cx="3892550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Daily Trend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5913" y="2924374"/>
            <a:ext cx="3900487" cy="2925365"/>
          </a:xfrm>
        </p:spPr>
      </p:pic>
    </p:spTree>
    <p:extLst>
      <p:ext uri="{BB962C8B-B14F-4D97-AF65-F5344CB8AC3E}">
        <p14:creationId xmlns:p14="http://schemas.microsoft.com/office/powerpoint/2010/main" val="371773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20D925-7AEB-5759-BDBE-D570EE534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708" r="6708"/>
          <a:stretch>
            <a:fillRect/>
          </a:stretch>
        </p:blipFill>
        <p:spPr>
          <a:xfrm rot="5400000">
            <a:off x="4976813" y="461963"/>
            <a:ext cx="6858000" cy="594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AB22A3-4BBE-8E15-2771-EE9DE6E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447040"/>
            <a:ext cx="3726802" cy="60280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4C860-03DE-C1F4-23D7-733437A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9140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Characterize dynamics using hive sensor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 questions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Honey “burn” rate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Strength of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 standard “big data” analytics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Ultimate goal, early warning system for urgent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65482-C78E-DE73-3241-1101ADE47600}"/>
              </a:ext>
            </a:extLst>
          </p:cNvPr>
          <p:cNvSpPr/>
          <p:nvPr/>
        </p:nvSpPr>
        <p:spPr>
          <a:xfrm>
            <a:off x="1803953" y="2836358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6F1C7E-D7FB-AF7C-03DA-A4B03637C795}"/>
              </a:ext>
            </a:extLst>
          </p:cNvPr>
          <p:cNvSpPr/>
          <p:nvPr/>
        </p:nvSpPr>
        <p:spPr>
          <a:xfrm>
            <a:off x="1803953" y="3919631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CFD2AF-DAFC-295A-5607-7DA0415B0B1A}"/>
              </a:ext>
            </a:extLst>
          </p:cNvPr>
          <p:cNvSpPr/>
          <p:nvPr/>
        </p:nvSpPr>
        <p:spPr>
          <a:xfrm>
            <a:off x="1803953" y="3538472"/>
            <a:ext cx="1910798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568" b="75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Gates – 1914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Monitoring of temperature and weight for a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Quantified winter honey consumption 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Demonstrated winter brooding though temperature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Hambleton –1925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 ambient weather variables to hive weight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Hours of sunshine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History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178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Buchmann and </a:t>
            </a:r>
            <a:r>
              <a:rPr lang="en-US" dirty="0" err="1"/>
              <a:t>Thoenes</a:t>
            </a:r>
            <a:r>
              <a:rPr lang="en-US" dirty="0"/>
              <a:t> --1990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weight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scale linked to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 data every 15 min for 1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Meikle et al. -- 2006, 2008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weight hourly over 16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Showed the effects of swarming on daily detrended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empty wooden hive daily weight change due to moisture content in wood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7DDF833-D4BF-503F-49EA-69E55CD28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026" r="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584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Numerous hobbyist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key hive metrics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External/internal temperature and humidity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weight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Entrance/Exit counters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Frequency/amplitude of colony members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Vibration/Hive movement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Monitoring in the IoT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1F67-DE74-E975-3277-6DB82F65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6" y="492252"/>
            <a:ext cx="2058865" cy="1070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C3562-5932-E9B0-8EED-B81134A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12" y="321813"/>
            <a:ext cx="2075180" cy="207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5" y="4995212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1" y="4758187"/>
            <a:ext cx="3175000" cy="177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E7060C-9CBD-DAF9-CD79-F42E956F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0" y="3155950"/>
            <a:ext cx="20320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5683F9-B38D-DE52-3C7A-3BB76A4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80" y="3549209"/>
            <a:ext cx="2717800" cy="584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44C6-8B0E-26DA-8431-DB30A8C8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20" y="1932413"/>
            <a:ext cx="31750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in the IoT Era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Clouds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Careful, many user agreements state you do not own your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Alert notification for urgent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Swarming/Absconding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Queen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methodology questionable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Methodology not public or peer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false positives (bi-weekly queen loss notification)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04" r="8004"/>
          <a:stretch>
            <a:fillRect/>
          </a:stretch>
        </p:blipFill>
        <p:spPr>
          <a:xfrm>
            <a:off x="5434316" y="12511"/>
            <a:ext cx="5942477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CC2DCA-ECD4-F770-2E26-52815F407304}"/>
              </a:ext>
            </a:extLst>
          </p:cNvPr>
          <p:cNvGrpSpPr/>
          <p:nvPr/>
        </p:nvGrpSpPr>
        <p:grpSpPr>
          <a:xfrm>
            <a:off x="7677905" y="2079240"/>
            <a:ext cx="1382110" cy="1036494"/>
            <a:chOff x="7677905" y="2079240"/>
            <a:chExt cx="1382110" cy="10364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F18F2-3CFA-2DEB-0DB9-A57B4DA0B347}"/>
                </a:ext>
              </a:extLst>
            </p:cNvPr>
            <p:cNvSpPr/>
            <p:nvPr/>
          </p:nvSpPr>
          <p:spPr>
            <a:xfrm>
              <a:off x="7751096" y="2079240"/>
              <a:ext cx="1308919" cy="10364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8FCC-6010-35E3-8E12-436779B4C56B}"/>
                </a:ext>
              </a:extLst>
            </p:cNvPr>
            <p:cNvSpPr txBox="1"/>
            <p:nvPr/>
          </p:nvSpPr>
          <p:spPr>
            <a:xfrm>
              <a:off x="7677905" y="2243544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Remote</a:t>
              </a:r>
            </a:p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Monitoring</a:t>
              </a:r>
            </a:p>
          </p:txBody>
        </p:sp>
      </p:grpSp>
      <p:pic>
        <p:nvPicPr>
          <p:cNvPr id="13" name="Picture 12" descr="Yellow speech bubble on blue background">
            <a:extLst>
              <a:ext uri="{FF2B5EF4-FFF2-40B4-BE49-F238E27FC236}">
                <a16:creationId xmlns:a16="http://schemas.microsoft.com/office/drawing/2014/main" id="{70B7C209-7C1C-E7C9-BCC7-30267C85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6" y="6105917"/>
            <a:ext cx="912670" cy="501445"/>
          </a:xfrm>
          <a:prstGeom prst="rect">
            <a:avLst/>
          </a:prstGeom>
        </p:spPr>
      </p:pic>
      <p:pic>
        <p:nvPicPr>
          <p:cNvPr id="14" name="Picture 13" descr="Yellow speech bubble on blue background">
            <a:extLst>
              <a:ext uri="{FF2B5EF4-FFF2-40B4-BE49-F238E27FC236}">
                <a16:creationId xmlns:a16="http://schemas.microsoft.com/office/drawing/2014/main" id="{EF11922C-2505-7F38-A508-07A2FF61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50" y="6141807"/>
            <a:ext cx="784261" cy="475829"/>
          </a:xfrm>
          <a:prstGeom prst="rect">
            <a:avLst/>
          </a:prstGeom>
        </p:spPr>
      </p:pic>
      <p:pic>
        <p:nvPicPr>
          <p:cNvPr id="16" name="Picture 15" descr="Yellow speech bubble on blue background">
            <a:extLst>
              <a:ext uri="{FF2B5EF4-FFF2-40B4-BE49-F238E27FC236}">
                <a16:creationId xmlns:a16="http://schemas.microsoft.com/office/drawing/2014/main" id="{A31F2A20-9701-37B1-9199-11F36C7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5393932"/>
            <a:ext cx="456335" cy="590764"/>
          </a:xfrm>
          <a:prstGeom prst="rect">
            <a:avLst/>
          </a:prstGeom>
        </p:spPr>
      </p:pic>
      <p:pic>
        <p:nvPicPr>
          <p:cNvPr id="19" name="Picture 18" descr="Yellow speech bubble on blue background">
            <a:extLst>
              <a:ext uri="{FF2B5EF4-FFF2-40B4-BE49-F238E27FC236}">
                <a16:creationId xmlns:a16="http://schemas.microsoft.com/office/drawing/2014/main" id="{946FB9D7-6482-44F2-77F7-4C4B56E2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331" y="5524139"/>
            <a:ext cx="265115" cy="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toolkit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Process data using standard machine learning/data analytics techniques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critical events, correlating sensor data to observed conditions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against available vendor utilities, where possible </a:t>
            </a:r>
          </a:p>
          <a:p>
            <a:pPr marL="336550" indent="-342900">
              <a:buFont typeface="Arial" panose="020B0604020202020204" pitchFamily="34" charset="0"/>
              <a:buChar char="•"/>
            </a:pPr>
            <a:r>
              <a:rPr lang="en-US" dirty="0"/>
              <a:t>Toolkit details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Python: SciPy NumPy, pandas and matplotlib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https://github.com/NMBKA-Cbeeks/colony_trending.git</a:t>
            </a:r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8004" r="8004"/>
          <a:stretch>
            <a:fillRect/>
          </a:stretch>
        </p:blipFill>
        <p:spPr>
          <a:xfrm>
            <a:off x="5434316" y="0"/>
            <a:ext cx="5942477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74AF1-0720-5D65-5155-2A6965F3EBBD}"/>
              </a:ext>
            </a:extLst>
          </p:cNvPr>
          <p:cNvSpPr/>
          <p:nvPr/>
        </p:nvSpPr>
        <p:spPr>
          <a:xfrm rot="2829266">
            <a:off x="8370710" y="5571670"/>
            <a:ext cx="947817" cy="1570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8C36-3C53-664C-E9CA-4584E7736C21}"/>
              </a:ext>
            </a:extLst>
          </p:cNvPr>
          <p:cNvSpPr/>
          <p:nvPr/>
        </p:nvSpPr>
        <p:spPr>
          <a:xfrm>
            <a:off x="5680363" y="0"/>
            <a:ext cx="55279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22BFF-C2F3-96EB-D7A5-641F0C54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50" y="0"/>
            <a:ext cx="1324807" cy="1556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2921D-2A9F-DC11-B541-F133D8ED82B2}"/>
              </a:ext>
            </a:extLst>
          </p:cNvPr>
          <p:cNvCxnSpPr>
            <a:cxnSpLocks/>
          </p:cNvCxnSpPr>
          <p:nvPr/>
        </p:nvCxnSpPr>
        <p:spPr>
          <a:xfrm>
            <a:off x="8395448" y="1344481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394BB-05A5-4ABB-7A1C-F0CF94E6A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037" y="1904230"/>
            <a:ext cx="1326822" cy="1226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C80C81-F4D0-D2B8-09ED-6D39E2C30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333" y="5021601"/>
            <a:ext cx="2840182" cy="173064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89579-EDB9-7FA5-4F9F-B960352A13E8}"/>
              </a:ext>
            </a:extLst>
          </p:cNvPr>
          <p:cNvCxnSpPr>
            <a:cxnSpLocks/>
          </p:cNvCxnSpPr>
          <p:nvPr/>
        </p:nvCxnSpPr>
        <p:spPr>
          <a:xfrm>
            <a:off x="8374424" y="3128495"/>
            <a:ext cx="16054" cy="464605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6FCA4E-CC4E-1226-69FD-FEA615A8D077}"/>
              </a:ext>
            </a:extLst>
          </p:cNvPr>
          <p:cNvCxnSpPr>
            <a:cxnSpLocks/>
          </p:cNvCxnSpPr>
          <p:nvPr/>
        </p:nvCxnSpPr>
        <p:spPr>
          <a:xfrm>
            <a:off x="8378580" y="4679155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40EF00-6EFB-ECA7-5609-0F2DE6D3B0E1}"/>
              </a:ext>
            </a:extLst>
          </p:cNvPr>
          <p:cNvGrpSpPr/>
          <p:nvPr/>
        </p:nvGrpSpPr>
        <p:grpSpPr>
          <a:xfrm>
            <a:off x="7203508" y="3570834"/>
            <a:ext cx="2373940" cy="1043091"/>
            <a:chOff x="7518200" y="3575786"/>
            <a:chExt cx="2373940" cy="10430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4871B3-9542-D15E-99C3-8FA9CD0F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18200" y="3575786"/>
              <a:ext cx="2373940" cy="10430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4BF246-8212-0B6A-CE95-8ED36E5C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243" y="3831950"/>
              <a:ext cx="1302792" cy="36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425" r="1742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0018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Winter/dearth  “burn” rate – more accurate measure of honey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strength – when is add/pull supers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– how many bees are flying?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Rate of honey loss/gain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Loss volume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63C3F4-1EC3-8A8B-5C1F-FEEAB78A6A4E}"/>
              </a:ext>
            </a:extLst>
          </p:cNvPr>
          <p:cNvSpPr/>
          <p:nvPr/>
        </p:nvSpPr>
        <p:spPr>
          <a:xfrm>
            <a:off x="1651553" y="1501367"/>
            <a:ext cx="3142120" cy="100630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6C58D1-CE5B-847E-4707-341836C85BBB}"/>
              </a:ext>
            </a:extLst>
          </p:cNvPr>
          <p:cNvSpPr/>
          <p:nvPr/>
        </p:nvSpPr>
        <p:spPr>
          <a:xfrm>
            <a:off x="1651553" y="3344022"/>
            <a:ext cx="3142120" cy="74306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F75B90-1EC5-9D77-9923-23CC410FCC7D}"/>
              </a:ext>
            </a:extLst>
          </p:cNvPr>
          <p:cNvSpPr/>
          <p:nvPr/>
        </p:nvSpPr>
        <p:spPr>
          <a:xfrm>
            <a:off x="1706970" y="4812603"/>
            <a:ext cx="2649523" cy="43319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1"/>
            <a:ext cx="3726802" cy="50018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Broodminder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Temp/Humidity sensor – inside the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14 frame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 Hive Monitoring, USA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 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Heart – temperature, humidity, frequency and audio recordings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8-frame Langstroth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Monitoring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6" y="3809580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6" y="1"/>
            <a:ext cx="1831739" cy="102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6E75-D8D0-DA78-20CE-5A9FF6CA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46" y="110331"/>
            <a:ext cx="2909854" cy="3262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4056D-B68A-BEE3-5196-F43C7F09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26" y="1120395"/>
            <a:ext cx="3003395" cy="225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E1EF2-63F3-E5DB-824F-19B38B091AF6}"/>
              </a:ext>
            </a:extLst>
          </p:cNvPr>
          <p:cNvSpPr txBox="1"/>
          <p:nvPr/>
        </p:nvSpPr>
        <p:spPr>
          <a:xfrm>
            <a:off x="6894886" y="373875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Bee Hive Monitoring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07033-C0F2-FB20-96A7-8CF4B370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284" y="5424240"/>
            <a:ext cx="1481579" cy="1177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30DE1-E122-D88C-A6A2-A290685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457" y="4727041"/>
            <a:ext cx="2333378" cy="187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CB956-5C41-A712-A45D-929AF6F3C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01568" y="4197602"/>
            <a:ext cx="2747336" cy="2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{7B2ACF26-7256-4A42-B403-72D0E611DBDA}tf16401378</Template>
  <TotalTime>1567</TotalTime>
  <Words>754</Words>
  <Application>Microsoft Macintosh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MS Shell Dlg 2</vt:lpstr>
      <vt:lpstr>Wingdings</vt:lpstr>
      <vt:lpstr>Wingdings 3</vt:lpstr>
      <vt:lpstr>Madison</vt:lpstr>
      <vt:lpstr>Custom Design</vt:lpstr>
      <vt:lpstr>1_Madison</vt:lpstr>
      <vt:lpstr>Characterizing Honeybee Colony Dynamics Using Data Analytics</vt:lpstr>
      <vt:lpstr>Goals</vt:lpstr>
      <vt:lpstr>Hive Monitoring History</vt:lpstr>
      <vt:lpstr>Hive Monitoring History (cont’d)</vt:lpstr>
      <vt:lpstr>Hive Monitoring in the IoT Era</vt:lpstr>
      <vt:lpstr>Hive Monitoring in the IoT Era (cont’d)</vt:lpstr>
      <vt:lpstr>Hive Monitoring Goals</vt:lpstr>
      <vt:lpstr>Hive Monitoring Questions?</vt:lpstr>
      <vt:lpstr>Monitoring Hardware</vt:lpstr>
      <vt:lpstr>Hive Weight: Initial Analysis</vt:lpstr>
      <vt:lpstr>“Detrending” Data</vt:lpstr>
      <vt:lpstr>“Detrended” Data</vt:lpstr>
      <vt:lpstr>Active Foragers in Early fall</vt:lpstr>
      <vt:lpstr>Quantifying Weight Changes</vt:lpstr>
      <vt:lpstr>Honey ”Burn” Rate and Robbing Weight Changes  </vt:lpstr>
      <vt:lpstr>Ongoing Work?</vt:lpstr>
      <vt:lpstr>Summary</vt:lpstr>
      <vt:lpstr>Detrended Weight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Honeybee Colony Dynamics Using Data Analytics</dc:title>
  <dc:creator>Ferreira, Kurt Brian</dc:creator>
  <cp:lastModifiedBy>Ferreira, Kurt Brian</cp:lastModifiedBy>
  <cp:revision>20</cp:revision>
  <dcterms:created xsi:type="dcterms:W3CDTF">2022-10-13T23:20:49Z</dcterms:created>
  <dcterms:modified xsi:type="dcterms:W3CDTF">2022-10-15T01:28:18Z</dcterms:modified>
</cp:coreProperties>
</file>